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xmlns=""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96548" autoAdjust="0"/>
  </p:normalViewPr>
  <p:slideViewPr>
    <p:cSldViewPr snapToGrid="0">
      <p:cViewPr>
        <p:scale>
          <a:sx n="50" d="100"/>
          <a:sy n="50" d="100"/>
        </p:scale>
        <p:origin x="-2556" y="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2022/12/24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mhlw.go.jp/stf/seisakunitsuite/bunya/kansentaisaku_00001.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a:t>
            </a:r>
            <a:r>
              <a:rPr kumimoji="1" lang="ja-JP" altLang="en-US" sz="1600" b="1" dirty="0">
                <a:latin typeface="メイリオ" panose="020B0604030504040204" pitchFamily="50" charset="-128"/>
                <a:ea typeface="メイリオ" panose="020B0604030504040204" pitchFamily="50" charset="-128"/>
              </a:rPr>
              <a:t>７</a:t>
            </a:r>
            <a:r>
              <a:rPr kumimoji="1" lang="ja-JP" altLang="en-US" sz="1600" b="1" dirty="0" smtClean="0">
                <a:latin typeface="メイリオ" panose="020B0604030504040204" pitchFamily="50" charset="-128"/>
                <a:ea typeface="メイリオ" panose="020B0604030504040204" pitchFamily="50" charset="-128"/>
              </a:rPr>
              <a:t>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60029" y="8444649"/>
            <a:ext cx="6972301" cy="1546577"/>
          </a:xfrm>
          <a:prstGeom prst="rect">
            <a:avLst/>
          </a:prstGeom>
        </p:spPr>
        <p:txBody>
          <a:bodyPr wrap="square">
            <a:spAutoFit/>
          </a:bodyPr>
          <a:lstStyle/>
          <a:p>
            <a:pPr marL="446088" indent="-446088"/>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）大声の定義を「観客等が</a:t>
            </a:r>
            <a:r>
              <a:rPr kumimoji="1" lang="ja-JP" altLang="en-US" sz="1050" b="1" dirty="0">
                <a:latin typeface="メイリオ" panose="020B0604030504040204" pitchFamily="50" charset="-128"/>
                <a:ea typeface="メイリオ" panose="020B0604030504040204" pitchFamily="50" charset="-128"/>
              </a:rPr>
              <a:t>、通常より</a:t>
            </a:r>
            <a:r>
              <a:rPr kumimoji="1" lang="ja-JP" altLang="en-US" sz="1050" b="1" dirty="0" smtClean="0">
                <a:latin typeface="メイリオ" panose="020B0604030504040204" pitchFamily="50" charset="-128"/>
                <a:ea typeface="メイリオ" panose="020B0604030504040204" pitchFamily="50" charset="-128"/>
              </a:rPr>
              <a:t>も大きな</a:t>
            </a:r>
            <a:r>
              <a:rPr kumimoji="1" lang="ja-JP" altLang="en-US" sz="1050" b="1" dirty="0">
                <a:latin typeface="メイリオ" panose="020B0604030504040204" pitchFamily="50" charset="-128"/>
                <a:ea typeface="メイリオ" panose="020B0604030504040204" pitchFamily="50" charset="-128"/>
              </a:rPr>
              <a:t>声量で、反復・継続的に声を</a:t>
            </a:r>
            <a:r>
              <a:rPr kumimoji="1" lang="ja-JP" altLang="en-US" sz="105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a:t>
            </a:r>
            <a:r>
              <a:rPr kumimoji="1" lang="ja-JP" altLang="en-US" sz="1050" b="1" dirty="0" smtClean="0">
                <a:latin typeface="メイリオ" panose="020B0604030504040204" pitchFamily="50" charset="-128"/>
                <a:ea typeface="メイリオ" panose="020B0604030504040204" pitchFamily="50" charset="-128"/>
              </a:rPr>
              <a:t>、⑤を</a:t>
            </a:r>
            <a:r>
              <a:rPr kumimoji="1" lang="ja-JP" altLang="en-US" sz="1050" b="1" dirty="0">
                <a:latin typeface="メイリオ" panose="020B0604030504040204" pitchFamily="50" charset="-128"/>
                <a:ea typeface="メイリオ" panose="020B0604030504040204" pitchFamily="50" charset="-128"/>
              </a:rPr>
              <a:t>選択した場合は、「大声あり」と「大声なし」の</a:t>
            </a:r>
            <a:r>
              <a:rPr kumimoji="1" lang="ja-JP" altLang="en-US" sz="1050" b="1" dirty="0" smtClean="0">
                <a:latin typeface="メイリオ" panose="020B0604030504040204" pitchFamily="50" charset="-128"/>
                <a:ea typeface="メイリオ" panose="020B0604030504040204" pitchFamily="50" charset="-128"/>
              </a:rPr>
              <a:t>エリアの区分</a:t>
            </a:r>
            <a:r>
              <a:rPr kumimoji="1" lang="ja-JP" altLang="en-US" sz="1050" b="1" dirty="0">
                <a:latin typeface="メイリオ" panose="020B0604030504040204" pitchFamily="50" charset="-128"/>
                <a:ea typeface="メイリオ" panose="020B0604030504040204" pitchFamily="50" charset="-128"/>
              </a:rPr>
              <a:t>ごとの</a:t>
            </a:r>
            <a:r>
              <a:rPr kumimoji="1" lang="ja-JP" altLang="en-US" sz="1050" b="1" dirty="0" smtClean="0">
                <a:latin typeface="メイリオ" panose="020B0604030504040204" pitchFamily="50" charset="-128"/>
                <a:ea typeface="メイリオ" panose="020B0604030504040204" pitchFamily="50" charset="-128"/>
              </a:rPr>
              <a:t>収容定員・参加</a:t>
            </a:r>
            <a:r>
              <a:rPr kumimoji="1" lang="ja-JP" altLang="en-US" sz="1050" b="1" dirty="0">
                <a:latin typeface="メイリオ" panose="020B0604030504040204" pitchFamily="50" charset="-128"/>
                <a:ea typeface="メイリオ" panose="020B0604030504040204" pitchFamily="50" charset="-128"/>
              </a:rPr>
              <a:t>人数を記載すること。 </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smtClean="0">
                <a:latin typeface="メイリオ" panose="020B0604030504040204" pitchFamily="50" charset="-128"/>
                <a:ea typeface="メイリオ" panose="020B0604030504040204" pitchFamily="50" charset="-128"/>
              </a:rPr>
              <a:t>（記載例</a:t>
            </a:r>
            <a:r>
              <a:rPr kumimoji="1" lang="ja-JP" altLang="en-US" sz="1050" b="1" dirty="0" smtClean="0">
                <a:latin typeface="メイリオ" panose="020B0604030504040204" pitchFamily="50" charset="-128"/>
                <a:ea typeface="メイリオ" panose="020B0604030504040204" pitchFamily="50" charset="-128"/>
              </a:rPr>
              <a:t>）</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smtClean="0">
                <a:latin typeface="メイリオ" panose="020B0604030504040204" pitchFamily="50" charset="-128"/>
                <a:ea typeface="メイリオ" panose="020B0604030504040204" pitchFamily="50" charset="-128"/>
              </a:rPr>
              <a:t>　　　〇収容定員</a:t>
            </a:r>
            <a:r>
              <a:rPr kumimoji="1" lang="en-US" altLang="ja-JP" sz="1050" b="1" dirty="0" smtClean="0">
                <a:latin typeface="メイリオ" panose="020B0604030504040204" pitchFamily="50" charset="-128"/>
                <a:ea typeface="メイリオ" panose="020B0604030504040204" pitchFamily="50" charset="-128"/>
              </a:rPr>
              <a:t>10,000</a:t>
            </a:r>
            <a:r>
              <a:rPr kumimoji="1" lang="ja-JP" altLang="en-US" sz="1050" b="1" dirty="0" smtClean="0">
                <a:latin typeface="メイリオ" panose="020B0604030504040204" pitchFamily="50" charset="-128"/>
                <a:ea typeface="メイリオ" panose="020B0604030504040204" pitchFamily="50" charset="-128"/>
              </a:rPr>
              <a:t>人の会場で、「大声あり」エリアの収容定員が</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人、「大声なし」エリアの収容定　</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　　　員が</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人のイベントを開催する場合</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　　　収容定員：「大声あり」</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人、「大声なし」</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　　　参加人数：</a:t>
            </a:r>
            <a:r>
              <a:rPr kumimoji="1" lang="ja-JP" altLang="en-US" sz="1050" b="1" dirty="0">
                <a:latin typeface="メイリオ" panose="020B0604030504040204" pitchFamily="50" charset="-128"/>
                <a:ea typeface="メイリオ" panose="020B0604030504040204" pitchFamily="50" charset="-128"/>
              </a:rPr>
              <a:t>「大声あり</a:t>
            </a:r>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2,500</a:t>
            </a:r>
            <a:r>
              <a:rPr kumimoji="1" lang="ja-JP" altLang="en-US" sz="1050" b="1" dirty="0" smtClean="0">
                <a:latin typeface="メイリオ" panose="020B0604030504040204" pitchFamily="50" charset="-128"/>
                <a:ea typeface="メイリオ" panose="020B0604030504040204" pitchFamily="50" charset="-128"/>
              </a:rPr>
              <a:t>人</a:t>
            </a:r>
            <a:r>
              <a:rPr kumimoji="1" lang="ja-JP" altLang="en-US" sz="1050" b="1" dirty="0">
                <a:latin typeface="メイリオ" panose="020B0604030504040204" pitchFamily="50" charset="-128"/>
                <a:ea typeface="メイリオ" panose="020B0604030504040204" pitchFamily="50" charset="-128"/>
              </a:rPr>
              <a:t>、「大声なし</a:t>
            </a:r>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a:t>
            </a:r>
            <a:endParaRPr kumimoji="1" lang="en-US" altLang="ja-JP" sz="1050"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136277816"/>
              </p:ext>
            </p:extLst>
          </p:nvPr>
        </p:nvGraphicFramePr>
        <p:xfrm>
          <a:off x="151072" y="767502"/>
          <a:ext cx="6589011" cy="768858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xmlns="" val="2930233964"/>
                    </a:ext>
                  </a:extLst>
                </a:gridCol>
                <a:gridCol w="2724951">
                  <a:extLst>
                    <a:ext uri="{9D8B030D-6E8A-4147-A177-3AD203B41FA5}">
                      <a16:colId xmlns:a16="http://schemas.microsoft.com/office/drawing/2014/main" xmlns="" val="3170035548"/>
                    </a:ext>
                  </a:extLst>
                </a:gridCol>
                <a:gridCol w="2724951">
                  <a:extLst>
                    <a:ext uri="{9D8B030D-6E8A-4147-A177-3AD203B41FA5}">
                      <a16:colId xmlns:a16="http://schemas.microsoft.com/office/drawing/2014/main" xmlns="" val="3772281979"/>
                    </a:ext>
                  </a:extLst>
                </a:gridCol>
              </a:tblGrid>
              <a:tr h="455719">
                <a:tc>
                  <a:txBody>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開催概要</a:t>
                      </a:r>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2530968272"/>
                  </a:ext>
                </a:extLst>
              </a:tr>
              <a:tr h="281085">
                <a:tc>
                  <a:txBody>
                    <a:bodyPr/>
                    <a:lstStyle/>
                    <a:p>
                      <a:pPr algn="ctr"/>
                      <a:r>
                        <a:rPr kumimoji="1" lang="ja-JP" altLang="en-US" sz="1400" b="1" dirty="0" smtClean="0">
                          <a:latin typeface="メイリオ" panose="020B0604030504040204" pitchFamily="50" charset="-128"/>
                          <a:ea typeface="メイリオ" panose="020B0604030504040204" pitchFamily="50" charset="-128"/>
                        </a:rPr>
                        <a:t>イベント名</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400" b="1" dirty="0" smtClean="0">
                          <a:latin typeface="メイリオ" panose="020B0604030504040204" pitchFamily="50" charset="-128"/>
                          <a:ea typeface="メイリオ" panose="020B0604030504040204" pitchFamily="50" charset="-128"/>
                        </a:rPr>
                        <a:t>万博クロスカントリー</a:t>
                      </a:r>
                      <a:r>
                        <a:rPr kumimoji="1" lang="en-US" altLang="ja-JP" sz="1400" b="1" dirty="0" smtClean="0">
                          <a:latin typeface="メイリオ" panose="020B0604030504040204" pitchFamily="50" charset="-128"/>
                          <a:ea typeface="メイリオ" panose="020B0604030504040204" pitchFamily="50" charset="-128"/>
                        </a:rPr>
                        <a:t>2022</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2496290466"/>
                  </a:ext>
                </a:extLst>
              </a:tr>
              <a:tr h="233856">
                <a:tc>
                  <a:txBody>
                    <a:bodyPr/>
                    <a:lstStyle/>
                    <a:p>
                      <a:pPr algn="l"/>
                      <a:r>
                        <a:rPr kumimoji="1" lang="ja-JP" altLang="en-US" sz="900" b="1" dirty="0" smtClean="0">
                          <a:latin typeface="メイリオ" panose="020B0604030504040204" pitchFamily="50" charset="-128"/>
                          <a:ea typeface="メイリオ" panose="020B0604030504040204" pitchFamily="50" charset="-128"/>
                        </a:rPr>
                        <a:t>出演者・チーム等</a:t>
                      </a:r>
                      <a:endParaRPr kumimoji="1" lang="ja-JP" altLang="en-US" sz="9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2026844740"/>
                  </a:ext>
                </a:extLst>
              </a:tr>
              <a:tr h="383764">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開催日時</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令和　</a:t>
                      </a:r>
                      <a:r>
                        <a:rPr kumimoji="1" lang="en-US" altLang="ja-JP" sz="1400" b="1" dirty="0" smtClean="0">
                          <a:latin typeface="メイリオ" panose="020B0604030504040204" pitchFamily="50" charset="-128"/>
                          <a:ea typeface="メイリオ" panose="020B0604030504040204" pitchFamily="50" charset="-128"/>
                        </a:rPr>
                        <a:t>4</a:t>
                      </a:r>
                      <a:r>
                        <a:rPr kumimoji="1" lang="ja-JP" altLang="en-US" sz="1400" b="1" dirty="0" smtClean="0">
                          <a:latin typeface="メイリオ" panose="020B0604030504040204" pitchFamily="50" charset="-128"/>
                          <a:ea typeface="メイリオ" panose="020B0604030504040204" pitchFamily="50" charset="-128"/>
                        </a:rPr>
                        <a:t>年</a:t>
                      </a:r>
                      <a:r>
                        <a:rPr kumimoji="1" lang="ja-JP" altLang="en-US" sz="1400" b="1" dirty="0" smtClean="0">
                          <a:latin typeface="メイリオ" panose="020B0604030504040204" pitchFamily="50" charset="-128"/>
                          <a:ea typeface="メイリオ" panose="020B0604030504040204" pitchFamily="50" charset="-128"/>
                        </a:rPr>
                        <a:t>　</a:t>
                      </a:r>
                      <a:r>
                        <a:rPr kumimoji="1" lang="en-US" altLang="ja-JP" sz="1400" b="1" dirty="0" smtClean="0">
                          <a:latin typeface="メイリオ" panose="020B0604030504040204" pitchFamily="50" charset="-128"/>
                          <a:ea typeface="メイリオ" panose="020B0604030504040204" pitchFamily="50" charset="-128"/>
                        </a:rPr>
                        <a:t>12</a:t>
                      </a:r>
                      <a:r>
                        <a:rPr kumimoji="1" lang="ja-JP" altLang="en-US" sz="1400" b="1" dirty="0" smtClean="0">
                          <a:latin typeface="メイリオ" panose="020B0604030504040204" pitchFamily="50" charset="-128"/>
                          <a:ea typeface="メイリオ" panose="020B0604030504040204" pitchFamily="50" charset="-128"/>
                        </a:rPr>
                        <a:t>月</a:t>
                      </a:r>
                      <a:r>
                        <a:rPr kumimoji="1" lang="ja-JP" altLang="en-US" sz="1400" b="1" dirty="0" smtClean="0">
                          <a:latin typeface="メイリオ" panose="020B0604030504040204" pitchFamily="50" charset="-128"/>
                          <a:ea typeface="メイリオ" panose="020B0604030504040204" pitchFamily="50" charset="-128"/>
                        </a:rPr>
                        <a:t>　</a:t>
                      </a:r>
                      <a:r>
                        <a:rPr kumimoji="1" lang="en-US" altLang="ja-JP" sz="1400" b="1" dirty="0" smtClean="0">
                          <a:latin typeface="メイリオ" panose="020B0604030504040204" pitchFamily="50" charset="-128"/>
                          <a:ea typeface="メイリオ" panose="020B0604030504040204" pitchFamily="50" charset="-128"/>
                        </a:rPr>
                        <a:t>25</a:t>
                      </a:r>
                      <a:r>
                        <a:rPr kumimoji="1" lang="ja-JP" altLang="en-US" sz="1400" b="1" dirty="0" smtClean="0">
                          <a:latin typeface="メイリオ" panose="020B0604030504040204" pitchFamily="50" charset="-128"/>
                          <a:ea typeface="メイリオ" panose="020B0604030504040204" pitchFamily="50" charset="-128"/>
                        </a:rPr>
                        <a:t>日</a:t>
                      </a:r>
                      <a:r>
                        <a:rPr kumimoji="1" lang="ja-JP" altLang="en-US" sz="1400" b="1" dirty="0" smtClean="0">
                          <a:latin typeface="メイリオ" panose="020B0604030504040204" pitchFamily="50" charset="-128"/>
                          <a:ea typeface="メイリオ" panose="020B0604030504040204" pitchFamily="50" charset="-128"/>
                        </a:rPr>
                        <a:t>　</a:t>
                      </a:r>
                      <a:r>
                        <a:rPr kumimoji="1" lang="en-US" altLang="ja-JP" sz="1400" b="1" dirty="0" smtClean="0">
                          <a:latin typeface="メイリオ" panose="020B0604030504040204" pitchFamily="50" charset="-128"/>
                          <a:ea typeface="メイリオ" panose="020B0604030504040204" pitchFamily="50" charset="-128"/>
                        </a:rPr>
                        <a:t>9</a:t>
                      </a:r>
                      <a:r>
                        <a:rPr kumimoji="1" lang="ja-JP" altLang="en-US" sz="1400" b="1" dirty="0" smtClean="0">
                          <a:latin typeface="メイリオ" panose="020B0604030504040204" pitchFamily="50" charset="-128"/>
                          <a:ea typeface="メイリオ" panose="020B0604030504040204" pitchFamily="50" charset="-128"/>
                        </a:rPr>
                        <a:t>時</a:t>
                      </a:r>
                      <a:r>
                        <a:rPr kumimoji="1" lang="ja-JP" altLang="en-US" sz="1400" b="1" dirty="0" smtClean="0">
                          <a:latin typeface="メイリオ" panose="020B0604030504040204" pitchFamily="50" charset="-128"/>
                          <a:ea typeface="メイリオ" panose="020B0604030504040204" pitchFamily="50" charset="-128"/>
                        </a:rPr>
                        <a:t>　</a:t>
                      </a:r>
                      <a:r>
                        <a:rPr kumimoji="1" lang="en-US" altLang="ja-JP" sz="1400" b="1" dirty="0" smtClean="0">
                          <a:latin typeface="メイリオ" panose="020B0604030504040204" pitchFamily="50" charset="-128"/>
                          <a:ea typeface="メイリオ" panose="020B0604030504040204" pitchFamily="50" charset="-128"/>
                        </a:rPr>
                        <a:t>40</a:t>
                      </a:r>
                      <a:r>
                        <a:rPr kumimoji="1" lang="ja-JP" altLang="en-US" sz="1400" b="1" dirty="0" smtClean="0">
                          <a:latin typeface="メイリオ" panose="020B0604030504040204" pitchFamily="50" charset="-128"/>
                          <a:ea typeface="メイリオ" panose="020B0604030504040204" pitchFamily="50" charset="-128"/>
                        </a:rPr>
                        <a:t>分</a:t>
                      </a:r>
                      <a:r>
                        <a:rPr kumimoji="1" lang="ja-JP" altLang="en-US" sz="1400" b="1" dirty="0" smtClean="0">
                          <a:latin typeface="メイリオ" panose="020B0604030504040204" pitchFamily="50" charset="-128"/>
                          <a:ea typeface="メイリオ" panose="020B0604030504040204" pitchFamily="50" charset="-128"/>
                        </a:rPr>
                        <a:t>　～　</a:t>
                      </a:r>
                      <a:r>
                        <a:rPr kumimoji="1" lang="en-US" altLang="ja-JP" sz="1400" b="1" dirty="0" smtClean="0">
                          <a:latin typeface="メイリオ" panose="020B0604030504040204" pitchFamily="50" charset="-128"/>
                          <a:ea typeface="メイリオ" panose="020B0604030504040204" pitchFamily="50" charset="-128"/>
                        </a:rPr>
                        <a:t>15</a:t>
                      </a:r>
                      <a:r>
                        <a:rPr kumimoji="1" lang="ja-JP" altLang="en-US" sz="1400" b="1" dirty="0" smtClean="0">
                          <a:latin typeface="メイリオ" panose="020B0604030504040204" pitchFamily="50" charset="-128"/>
                          <a:ea typeface="メイリオ" panose="020B0604030504040204" pitchFamily="50" charset="-128"/>
                        </a:rPr>
                        <a:t>時</a:t>
                      </a:r>
                      <a:r>
                        <a:rPr kumimoji="1" lang="ja-JP" altLang="en-US" sz="1400" b="1" dirty="0" smtClean="0">
                          <a:latin typeface="メイリオ" panose="020B0604030504040204" pitchFamily="50" charset="-128"/>
                          <a:ea typeface="メイリオ" panose="020B0604030504040204" pitchFamily="50" charset="-128"/>
                        </a:rPr>
                        <a:t>　</a:t>
                      </a:r>
                      <a:r>
                        <a:rPr kumimoji="1" lang="en-US" altLang="ja-JP" sz="1400" b="1" dirty="0" smtClean="0">
                          <a:latin typeface="メイリオ" panose="020B0604030504040204" pitchFamily="50" charset="-128"/>
                          <a:ea typeface="メイリオ" panose="020B0604030504040204" pitchFamily="50" charset="-128"/>
                        </a:rPr>
                        <a:t>00</a:t>
                      </a:r>
                      <a:r>
                        <a:rPr kumimoji="1" lang="ja-JP" altLang="en-US" sz="1400" b="1" dirty="0" smtClean="0">
                          <a:latin typeface="メイリオ" panose="020B0604030504040204" pitchFamily="50" charset="-128"/>
                          <a:ea typeface="メイリオ" panose="020B0604030504040204" pitchFamily="50" charset="-128"/>
                        </a:rPr>
                        <a:t>分</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（複数回開催の場合 → 別途、開催する日時の一覧ご提出ください。）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3706613737"/>
                  </a:ext>
                </a:extLst>
              </a:tr>
              <a:tr h="239852">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開催会場</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万博記念競技場</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824045069"/>
                  </a:ext>
                </a:extLst>
              </a:tr>
              <a:tr h="239852">
                <a:tc>
                  <a:txBody>
                    <a:bodyPr/>
                    <a:lstStyle/>
                    <a:p>
                      <a:pPr algn="ctr"/>
                      <a:r>
                        <a:rPr kumimoji="1" lang="ja-JP" altLang="en-US" sz="1400" b="1" dirty="0" smtClean="0">
                          <a:latin typeface="メイリオ" panose="020B0604030504040204" pitchFamily="50" charset="-128"/>
                          <a:ea typeface="メイリオ" panose="020B0604030504040204" pitchFamily="50" charset="-128"/>
                        </a:rPr>
                        <a:t>会場所在地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大阪府吹田市千里万博公園</a:t>
                      </a:r>
                      <a:r>
                        <a:rPr kumimoji="1" lang="en-US" altLang="ja-JP" dirty="0" smtClean="0">
                          <a:latin typeface="メイリオ" panose="020B0604030504040204" pitchFamily="50" charset="-128"/>
                          <a:ea typeface="メイリオ" panose="020B0604030504040204" pitchFamily="50" charset="-128"/>
                        </a:rPr>
                        <a:t>1-1</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3546621845"/>
                  </a:ext>
                </a:extLst>
              </a:tr>
              <a:tr h="395756">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万博記念公園マネジメント・パートナーズ</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運営者：アクトレップ株式会社</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991650348"/>
                  </a:ext>
                </a:extLst>
              </a:tr>
              <a:tr h="395756">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主催者所在地</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大阪府吹田市千里万博公園</a:t>
                      </a:r>
                      <a:r>
                        <a:rPr kumimoji="1" lang="en-US" altLang="ja-JP" dirty="0" smtClean="0">
                          <a:latin typeface="メイリオ" panose="020B0604030504040204" pitchFamily="50" charset="-128"/>
                          <a:ea typeface="メイリオ" panose="020B0604030504040204" pitchFamily="50" charset="-128"/>
                        </a:rPr>
                        <a:t>1-1</a:t>
                      </a: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運営者：大阪府大阪市阿倍野区西田辺町</a:t>
                      </a:r>
                      <a:r>
                        <a:rPr kumimoji="1" lang="en-US" altLang="ja-JP" dirty="0" smtClean="0">
                          <a:latin typeface="メイリオ" panose="020B0604030504040204" pitchFamily="50" charset="-128"/>
                          <a:ea typeface="メイリオ" panose="020B0604030504040204" pitchFamily="50" charset="-128"/>
                        </a:rPr>
                        <a:t>2-6-21-325</a:t>
                      </a:r>
                      <a:endParaRPr kumimoji="1" lang="ja-JP" altLang="en-US" dirty="0" smtClean="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895229013"/>
                  </a:ext>
                </a:extLst>
              </a:tr>
              <a:tr h="233856">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主催者連絡先</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（電話番号）</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smtClean="0">
                          <a:latin typeface="メイリオ" panose="020B0604030504040204" pitchFamily="50" charset="-128"/>
                          <a:ea typeface="メイリオ" panose="020B0604030504040204" pitchFamily="50" charset="-128"/>
                        </a:rPr>
                        <a:t>（メールアドレス）</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3184660720"/>
                  </a:ext>
                </a:extLst>
              </a:tr>
              <a:tr h="239852">
                <a:tc rowSpan="6">
                  <a:txBody>
                    <a:bodyPr/>
                    <a:lstStyle/>
                    <a:p>
                      <a:pPr algn="ctr"/>
                      <a:r>
                        <a:rPr kumimoji="1" lang="ja-JP" altLang="en-US" sz="1050" b="1" dirty="0" smtClean="0">
                          <a:latin typeface="メイリオ" panose="020B0604030504040204" pitchFamily="50" charset="-128"/>
                          <a:ea typeface="メイリオ" panose="020B0604030504040204" pitchFamily="50" charset="-128"/>
                        </a:rPr>
                        <a:t>収容率</a:t>
                      </a:r>
                      <a:endParaRPr kumimoji="1" lang="en-US" altLang="ja-JP" sz="1050" b="1" dirty="0" smtClean="0">
                        <a:latin typeface="メイリオ" panose="020B0604030504040204" pitchFamily="50" charset="-128"/>
                        <a:ea typeface="メイリオ" panose="020B0604030504040204" pitchFamily="50" charset="-128"/>
                      </a:endParaRPr>
                    </a:p>
                    <a:p>
                      <a:pPr algn="ctr"/>
                      <a:r>
                        <a:rPr kumimoji="1" lang="ja-JP" altLang="en-US" sz="1050" b="1" dirty="0" smtClean="0">
                          <a:latin typeface="メイリオ" panose="020B0604030504040204" pitchFamily="50" charset="-128"/>
                          <a:ea typeface="メイリオ" panose="020B0604030504040204" pitchFamily="50" charset="-128"/>
                        </a:rPr>
                        <a:t>（上限）</a:t>
                      </a:r>
                      <a:endParaRPr kumimoji="1" lang="en-US" altLang="ja-JP" sz="1050" b="1" dirty="0" smtClean="0">
                        <a:latin typeface="メイリオ" panose="020B0604030504040204" pitchFamily="50" charset="-128"/>
                        <a:ea typeface="メイリオ" panose="020B0604030504040204" pitchFamily="50" charset="-128"/>
                      </a:endParaRPr>
                    </a:p>
                    <a:p>
                      <a:pPr algn="ctr"/>
                      <a:endParaRPr kumimoji="1" lang="en-US" altLang="ja-JP" sz="1050" b="0" dirty="0" smtClean="0">
                        <a:latin typeface="メイリオ" panose="020B0604030504040204" pitchFamily="50" charset="-128"/>
                        <a:ea typeface="メイリオ" panose="020B0604030504040204" pitchFamily="50" charset="-128"/>
                      </a:endParaRPr>
                    </a:p>
                    <a:p>
                      <a:pPr algn="ctr"/>
                      <a:r>
                        <a:rPr kumimoji="1" lang="ja-JP" altLang="en-US" sz="1050" b="0" dirty="0" smtClean="0">
                          <a:latin typeface="メイリオ" panose="020B0604030504040204" pitchFamily="50" charset="-128"/>
                          <a:ea typeface="メイリオ" panose="020B0604030504040204" pitchFamily="50" charset="-128"/>
                        </a:rPr>
                        <a:t>いずれかを選択</a:t>
                      </a:r>
                      <a:endParaRPr kumimoji="1" lang="ja-JP" altLang="en-US" sz="105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大声なしで開催</a:t>
                      </a:r>
                      <a:endParaRPr kumimoji="1" lang="en-US" altLang="ja-JP" sz="1400" b="1"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3624131637"/>
                  </a:ext>
                </a:extLst>
              </a:tr>
              <a:tr h="40774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①収容定員あり</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smtClean="0">
                          <a:latin typeface="メイリオ" panose="020B0604030504040204" pitchFamily="50" charset="-128"/>
                          <a:ea typeface="メイリオ" panose="020B0604030504040204" pitchFamily="50" charset="-128"/>
                        </a:rPr>
                        <a:t>100</a:t>
                      </a:r>
                      <a:r>
                        <a:rPr kumimoji="1" lang="ja-JP" altLang="en-US" sz="1400" b="0" dirty="0" smtClean="0">
                          <a:latin typeface="メイリオ" panose="020B0604030504040204" pitchFamily="50" charset="-128"/>
                          <a:ea typeface="メイリオ" panose="020B0604030504040204" pitchFamily="50" charset="-128"/>
                        </a:rPr>
                        <a:t>％</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②収容定員なし</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880133561"/>
                  </a:ext>
                </a:extLst>
              </a:tr>
              <a:tr h="239852">
                <a:tc vMerge="1">
                  <a:txBody>
                    <a:bodyPr/>
                    <a:lstStyle/>
                    <a:p>
                      <a:endParaRPr kumimoji="1" lang="ja-JP" altLang="en-US"/>
                    </a:p>
                  </a:txBody>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大声ありで開催</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1872568855"/>
                  </a:ext>
                </a:extLst>
              </a:tr>
              <a:tr h="407749">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③収容定員あり</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en-US" altLang="ja-JP" sz="1400" b="0" dirty="0" smtClean="0">
                          <a:latin typeface="メイリオ" panose="020B0604030504040204" pitchFamily="50" charset="-128"/>
                          <a:ea typeface="メイリオ" panose="020B0604030504040204" pitchFamily="50" charset="-128"/>
                        </a:rPr>
                        <a:t>50</a:t>
                      </a:r>
                      <a:r>
                        <a:rPr kumimoji="1" lang="ja-JP" altLang="en-US" sz="1400" b="0" dirty="0" smtClean="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296806926"/>
                  </a:ext>
                </a:extLst>
              </a:tr>
              <a:tr h="233856">
                <a:tc vMerge="1">
                  <a:txBody>
                    <a:bodyPr/>
                    <a:lstStyle/>
                    <a:p>
                      <a:endParaRPr kumimoji="1" lang="ja-JP" altLang="en-US"/>
                    </a:p>
                  </a:txBody>
                  <a:tcPr/>
                </a:tc>
                <a:tc gridSpan="2">
                  <a:txBody>
                    <a:bodyPr/>
                    <a:lstStyle/>
                    <a:p>
                      <a:pPr algn="ctr"/>
                      <a:r>
                        <a:rPr kumimoji="1" lang="ja-JP" altLang="ja-JP" sz="1350" b="1" kern="1200" dirty="0" smtClean="0">
                          <a:solidFill>
                            <a:schemeClr val="tx1"/>
                          </a:solidFill>
                          <a:effectLst/>
                          <a:latin typeface="+mn-lt"/>
                          <a:ea typeface="+mn-ea"/>
                          <a:cs typeface="+mn-cs"/>
                        </a:rPr>
                        <a:t>「大声あり」</a:t>
                      </a:r>
                      <a:r>
                        <a:rPr kumimoji="1" lang="ja-JP" altLang="en-US" sz="1350" b="1" kern="1200" dirty="0" smtClean="0">
                          <a:solidFill>
                            <a:schemeClr val="tx1"/>
                          </a:solidFill>
                          <a:effectLst/>
                          <a:latin typeface="+mn-lt"/>
                          <a:ea typeface="+mn-ea"/>
                          <a:cs typeface="+mn-cs"/>
                        </a:rPr>
                        <a:t>、</a:t>
                      </a:r>
                      <a:r>
                        <a:rPr kumimoji="1" lang="ja-JP" altLang="ja-JP" sz="1350" b="1" kern="1200" dirty="0" smtClean="0">
                          <a:solidFill>
                            <a:schemeClr val="tx1"/>
                          </a:solidFill>
                          <a:effectLst/>
                          <a:latin typeface="+mn-lt"/>
                          <a:ea typeface="+mn-ea"/>
                          <a:cs typeface="+mn-cs"/>
                        </a:rPr>
                        <a:t>「大声なし」</a:t>
                      </a:r>
                      <a:r>
                        <a:rPr kumimoji="1" lang="ja-JP" altLang="en-US" sz="1350" b="1" kern="1200" dirty="0" smtClean="0">
                          <a:solidFill>
                            <a:schemeClr val="tx1"/>
                          </a:solidFill>
                          <a:effectLst/>
                          <a:latin typeface="+mn-lt"/>
                          <a:ea typeface="+mn-ea"/>
                          <a:cs typeface="+mn-cs"/>
                        </a:rPr>
                        <a:t>の</a:t>
                      </a:r>
                      <a:r>
                        <a:rPr kumimoji="1" lang="ja-JP" altLang="ja-JP" sz="1350" b="1" kern="1200" dirty="0" smtClean="0">
                          <a:solidFill>
                            <a:schemeClr val="tx1"/>
                          </a:solidFill>
                          <a:effectLst/>
                          <a:latin typeface="+mn-lt"/>
                          <a:ea typeface="+mn-ea"/>
                          <a:cs typeface="+mn-cs"/>
                        </a:rPr>
                        <a:t>エリアを</a:t>
                      </a:r>
                      <a:r>
                        <a:rPr kumimoji="1" lang="ja-JP" altLang="en-US" sz="1350" b="1" kern="1200" dirty="0" smtClean="0">
                          <a:solidFill>
                            <a:schemeClr val="tx1"/>
                          </a:solidFill>
                          <a:effectLst/>
                          <a:latin typeface="+mn-lt"/>
                          <a:ea typeface="+mn-ea"/>
                          <a:cs typeface="+mn-cs"/>
                        </a:rPr>
                        <a:t>明確に区分</a:t>
                      </a:r>
                      <a:r>
                        <a:rPr kumimoji="1" lang="ja-JP" altLang="ja-JP" sz="1350" b="1" kern="1200" dirty="0" smtClean="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330950364"/>
                  </a:ext>
                </a:extLst>
              </a:tr>
              <a:tr h="815498">
                <a:tc vMerge="1">
                  <a:txBody>
                    <a:bodyPr/>
                    <a:lstStyle/>
                    <a:p>
                      <a:endParaRPr kumimoji="1" lang="ja-JP" altLang="en-US"/>
                    </a:p>
                  </a:txBody>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100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50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583405409"/>
                  </a:ext>
                </a:extLst>
              </a:tr>
              <a:tr h="2815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chemeClr val="tx1"/>
                          </a:solidFill>
                          <a:latin typeface="メイリオ" panose="020B0604030504040204" pitchFamily="50" charset="-128"/>
                          <a:ea typeface="メイリオ" panose="020B0604030504040204" pitchFamily="50" charset="-128"/>
                        </a:rPr>
                        <a:t>収容定員（注）</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メインスタンド</a:t>
                      </a:r>
                      <a:r>
                        <a:rPr kumimoji="1" lang="en-US" altLang="ja-JP"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10000</a:t>
                      </a:r>
                      <a:r>
                        <a:rPr kumimoji="1" lang="ja-JP" altLang="en-US"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人</a:t>
                      </a:r>
                      <a:endParaRPr kumimoji="1" lang="en-US" altLang="ja-JP"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3728139972"/>
                  </a:ext>
                </a:extLst>
              </a:tr>
              <a:tr h="239852">
                <a:tc>
                  <a:txBody>
                    <a:bodyPr/>
                    <a:lstStyle/>
                    <a:p>
                      <a:pPr algn="ctr"/>
                      <a:r>
                        <a:rPr kumimoji="1" lang="ja-JP" altLang="en-US" sz="1050" b="1" dirty="0" smtClean="0">
                          <a:solidFill>
                            <a:schemeClr val="tx1"/>
                          </a:solidFill>
                          <a:latin typeface="メイリオ" panose="020B0604030504040204" pitchFamily="50" charset="-128"/>
                          <a:ea typeface="メイリオ" panose="020B0604030504040204" pitchFamily="50" charset="-128"/>
                        </a:rPr>
                        <a:t>参加人数（注）</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1774</a:t>
                      </a:r>
                      <a:r>
                        <a:rPr kumimoji="1" lang="ja-JP" altLang="en-US"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人</a:t>
                      </a:r>
                      <a:endParaRPr kumimoji="1" lang="en-US" altLang="ja-JP"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dirty="0"/>
                    </a:p>
                  </a:txBody>
                  <a:tcPr/>
                </a:tc>
                <a:extLst>
                  <a:ext uri="{0D108BD9-81ED-4DB2-BD59-A6C34878D82A}">
                    <a16:rowId xmlns:a16="http://schemas.microsoft.com/office/drawing/2014/main" xmlns="" val="3695762476"/>
                  </a:ext>
                </a:extLst>
              </a:tr>
              <a:tr h="505714">
                <a:tc>
                  <a:txBody>
                    <a:bodyPr/>
                    <a:lstStyle/>
                    <a:p>
                      <a:pPr algn="ctr"/>
                      <a:r>
                        <a:rPr kumimoji="1" lang="ja-JP" altLang="en-US" sz="1400" b="1" dirty="0" smtClean="0">
                          <a:latin typeface="メイリオ" panose="020B0604030504040204" pitchFamily="50" charset="-128"/>
                          <a:ea typeface="メイリオ" panose="020B0604030504040204" pitchFamily="50" charset="-128"/>
                        </a:rPr>
                        <a:t>その他</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特記事項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93465174"/>
                  </a:ext>
                </a:extLst>
              </a:tr>
            </a:tbl>
          </a:graphicData>
        </a:graphic>
      </p:graphicFrame>
      <p:sp>
        <p:nvSpPr>
          <p:cNvPr id="93" name="正方形/長方形 92"/>
          <p:cNvSpPr/>
          <p:nvPr/>
        </p:nvSpPr>
        <p:spPr>
          <a:xfrm>
            <a:off x="1372080" y="436617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4347574"/>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18172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48748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18" name="正方形/長方形 17"/>
          <p:cNvSpPr/>
          <p:nvPr/>
        </p:nvSpPr>
        <p:spPr>
          <a:xfrm>
            <a:off x="1372080" y="60000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598120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754455671"/>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xmlns="" val="3217287134"/>
                    </a:ext>
                  </a:extLst>
                </a:gridCol>
                <a:gridCol w="4859095">
                  <a:extLst>
                    <a:ext uri="{9D8B030D-6E8A-4147-A177-3AD203B41FA5}">
                      <a16:colId xmlns:a16="http://schemas.microsoft.com/office/drawing/2014/main" xmlns=""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xmlns=""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☑適切</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なマスク（不織布マスクを推奨</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会場（客席、入退場口やトイレ等の共用部）におけるイベント参加者間の適切な距離の確保</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ja-JP" sz="1350" kern="1200" dirty="0" smtClean="0">
                          <a:solidFill>
                            <a:schemeClr val="tx1"/>
                          </a:solidFill>
                          <a:effectLst/>
                          <a:latin typeface="+mn-lt"/>
                          <a:ea typeface="+mn-ea"/>
                          <a:cs typeface="+mn-cs"/>
                        </a:rPr>
                        <a:t>※マスクの着用については、厚生労働省ＨＰ</a:t>
                      </a:r>
                      <a:r>
                        <a:rPr kumimoji="1" lang="en-US" altLang="ja-JP" sz="1350" u="sng" kern="1200" dirty="0" smtClean="0">
                          <a:solidFill>
                            <a:schemeClr val="tx1"/>
                          </a:solidFill>
                          <a:effectLst/>
                          <a:latin typeface="+mn-lt"/>
                          <a:ea typeface="+mn-ea"/>
                          <a:cs typeface="+mn-cs"/>
                          <a:hlinkClick r:id="rId2"/>
                        </a:rPr>
                        <a:t>「</a:t>
                      </a:r>
                      <a:r>
                        <a:rPr kumimoji="1" lang="en-US" altLang="ja-JP" sz="1350" u="sng" kern="1200" dirty="0" err="1" smtClean="0">
                          <a:solidFill>
                            <a:schemeClr val="tx1"/>
                          </a:solidFill>
                          <a:effectLst/>
                          <a:latin typeface="+mn-lt"/>
                          <a:ea typeface="+mn-ea"/>
                          <a:cs typeface="+mn-cs"/>
                          <a:hlinkClick r:id="rId2"/>
                        </a:rPr>
                        <a:t>マスクの着用について</a:t>
                      </a:r>
                      <a:r>
                        <a:rPr kumimoji="1" lang="en-US" altLang="ja-JP" sz="1350" u="sng" kern="1200" dirty="0" smtClean="0">
                          <a:solidFill>
                            <a:schemeClr val="tx1"/>
                          </a:solidFill>
                          <a:effectLst/>
                          <a:latin typeface="+mn-lt"/>
                          <a:ea typeface="+mn-ea"/>
                          <a:cs typeface="+mn-cs"/>
                          <a:hlinkClick r:id="rId2"/>
                        </a:rPr>
                        <a:t>」</a:t>
                      </a:r>
                      <a:r>
                        <a:rPr kumimoji="1" lang="ja-JP" altLang="ja-JP" sz="1350" kern="1200" dirty="0" smtClean="0">
                          <a:solidFill>
                            <a:schemeClr val="tx1"/>
                          </a:solidFill>
                          <a:effectLst/>
                          <a:latin typeface="+mn-lt"/>
                          <a:ea typeface="+mn-ea"/>
                          <a:cs typeface="+mn-cs"/>
                        </a:rPr>
                        <a:t>を参照。</a:t>
                      </a:r>
                      <a:endPar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smtClean="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感染対策</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機械</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換気による常時換気又は窓開け換気</a:t>
                      </a:r>
                      <a:endParaRPr kumimoji="1"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適切</a:t>
                      </a:r>
                      <a:r>
                        <a:rPr kumimoji="1" lang="ja-JP" altLang="en-US" sz="1600" b="1" dirty="0" smtClean="0">
                          <a:solidFill>
                            <a:schemeClr val="tx1"/>
                          </a:solidFill>
                          <a:latin typeface="メイリオ" panose="020B0604030504040204" pitchFamily="50" charset="-128"/>
                          <a:ea typeface="メイリオ" panose="020B0604030504040204" pitchFamily="50" charset="-128"/>
                        </a:rPr>
                        <a:t>なマスクの正しい着用の周知・徹底</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a:t>
                      </a:r>
                      <a:r>
                        <a:rPr kumimoji="1" lang="ja-JP" altLang="en-US" sz="1600" b="1" dirty="0" smtClean="0">
                          <a:solidFill>
                            <a:schemeClr val="tx1"/>
                          </a:solidFill>
                          <a:latin typeface="メイリオ" panose="020B0604030504040204" pitchFamily="50" charset="-128"/>
                          <a:ea typeface="メイリオ" panose="020B0604030504040204" pitchFamily="50" charset="-128"/>
                        </a:rPr>
                        <a:t>会場</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参加者によるこまめな手洗・手指消毒の徹底や、主催者側によるイベント会場（客席、</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入退場口</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やトイレ等の共用部）の消毒の実施</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会場（客席、入退場口やトイレ等の共用部）におけるイベント参加者間の適切な距離の確保</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第７版（令和４年９月版）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339676583"/>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xmlns="" val="3217287134"/>
                    </a:ext>
                  </a:extLst>
                </a:gridCol>
                <a:gridCol w="4859095">
                  <a:extLst>
                    <a:ext uri="{9D8B030D-6E8A-4147-A177-3AD203B41FA5}">
                      <a16:colId xmlns:a16="http://schemas.microsoft.com/office/drawing/2014/main" xmlns=""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１．イベント参加者の感染対策</a:t>
                      </a:r>
                      <a:endParaRPr kumimoji="1" lang="en-US" altLang="ja-JP" sz="1600" b="1" kern="1200" dirty="0" smtClean="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xmlns=""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④飲食時の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前項</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（１）感染経路に応じた感染対策と併せて、飲食時の感染対策（食事中以外のマスク着用、飲食に伴いマスクを外す際の会話自粛等）の徹底の周知</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t>⑤イベント前の感染対策</a:t>
                      </a:r>
                      <a:endParaRPr kumimoji="1" lang="ja-JP" altLang="en-US" sz="1600" b="1" dirty="0"/>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発熱</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イベント</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で感染者が発生した際の参加者への注意喚起</a:t>
                      </a:r>
                      <a:endPar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２．出演者やスタッフの感染対策</a:t>
                      </a:r>
                      <a:endParaRPr kumimoji="1" lang="en-US" altLang="ja-JP" sz="1600" b="1" kern="1200" dirty="0" smtClean="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⑦出演者や</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スタッフの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出演者</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やスタッフによる、練習時・本番等における前項（１）感染経路に応じた感染対策に加え、健康管理や必要に応じた検査等の実施</a:t>
                      </a:r>
                    </a:p>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舞台</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と客席との適切な距離の確保など、出演者やスタッフから参加者に感染させないための対策の実施</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xmlns=""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第７版（令和４年９月版）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4336</TotalTime>
  <Words>953</Words>
  <Application>Microsoft Office PowerPoint</Application>
  <PresentationFormat>A4 210 x 297 mm</PresentationFormat>
  <Paragraphs>111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USER</cp:lastModifiedBy>
  <cp:revision>632</cp:revision>
  <cp:lastPrinted>2022-09-14T12:11:46Z</cp:lastPrinted>
  <dcterms:created xsi:type="dcterms:W3CDTF">2021-06-21T06:44:25Z</dcterms:created>
  <dcterms:modified xsi:type="dcterms:W3CDTF">2022-12-24T06:43:16Z</dcterms:modified>
</cp:coreProperties>
</file>